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9" r:id="rId2"/>
    <p:sldId id="290" r:id="rId3"/>
    <p:sldId id="292" r:id="rId4"/>
    <p:sldId id="293" r:id="rId5"/>
    <p:sldId id="294" r:id="rId6"/>
    <p:sldId id="295" r:id="rId7"/>
    <p:sldId id="296" r:id="rId8"/>
    <p:sldId id="291" r:id="rId9"/>
    <p:sldId id="282" r:id="rId10"/>
    <p:sldId id="283" r:id="rId11"/>
    <p:sldId id="284" r:id="rId12"/>
    <p:sldId id="285" r:id="rId13"/>
    <p:sldId id="286" r:id="rId14"/>
    <p:sldId id="287" r:id="rId15"/>
    <p:sldId id="256" r:id="rId16"/>
    <p:sldId id="261" r:id="rId17"/>
    <p:sldId id="267" r:id="rId18"/>
    <p:sldId id="268" r:id="rId19"/>
    <p:sldId id="273" r:id="rId20"/>
    <p:sldId id="298" r:id="rId21"/>
    <p:sldId id="274" r:id="rId22"/>
    <p:sldId id="275" r:id="rId23"/>
    <p:sldId id="278" r:id="rId24"/>
    <p:sldId id="277" r:id="rId25"/>
    <p:sldId id="269" r:id="rId26"/>
    <p:sldId id="280" r:id="rId27"/>
    <p:sldId id="281" r:id="rId28"/>
    <p:sldId id="265" r:id="rId29"/>
    <p:sldId id="270" r:id="rId30"/>
    <p:sldId id="262" r:id="rId3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2054" autoAdjust="0"/>
  </p:normalViewPr>
  <p:slideViewPr>
    <p:cSldViewPr>
      <p:cViewPr>
        <p:scale>
          <a:sx n="118" d="100"/>
          <a:sy n="118" d="100"/>
        </p:scale>
        <p:origin x="224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3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6AF5CE-44CC-47BC-B60D-D7B6A5E1F8A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3E36A5-FCF0-4FF4-B3BA-BFA21C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7305F-D6A8-41D1-A4A6-8DEC34CEB2F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A29D-24D5-4076-B299-19C27E242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library.com/interactive/60579/41260_322104-01715?pid=3126639&amp;backurl=https://search.ancestrylibrary.com/cgi-bin/sse.dll?_phsrc%3DJAm428%26_phstart%3DsuccessSource%26usePUBJs%3Dtrue%26qh%3DXMtOIIbELYwKS5vgMhNRHA%3D%3D%26gss%3Dangs-c%26new%3D1%26rank%3D1%26gsln%3Dkashket%26gsln_x%3D0%26msady%3D1921%26msady_x%3D1%26MSAV%3D1%26uidh%3Dfo7%26pcat%3D40%26h%3D3126639%26dbid%3D60579%26indiv%3D1%26ml_rpos%3D2&amp;treeid=&amp;personid=&amp;hintid=&amp;usePUB=true&amp;_phsrc=JAm428&amp;_phstart=successSource&amp;usePUBJs=tru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ancestrylibrary.com/interactive/60579/41260_322104-01715?pid=3126639&amp;backurl=https://search.ancestrylibrary.com/cgi-bin/sse.dll?_phsrc%3DJAm428%26_phstart%3DsuccessSource%26usePUBJs%3Dtrue%26qh%3DXMtOIIbELYwKS5vgMhNRHA%253D%253D%26gss%3Dangs-c%26new%3D1%26rank%3D1%26gsln%3Dkashket%26gsln_x%3D0%26msady%3D1921%26msady_x%3D1%26MSAV%3D1%26uidh%3Dfo7%26pcat%3D40%26h%3D3126639%26dbid%3D60579%26indiv%3D1%26ml_rpos%3D2&amp;treeid=&amp;personid=&amp;hintid=&amp;usePUB=true&amp;_phsrc=JAm428&amp;_phstart=successSource&amp;usePUBJs=tr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 your goals</a:t>
            </a:r>
          </a:p>
          <a:p>
            <a:r>
              <a:rPr lang="en-US" dirty="0" smtClean="0"/>
              <a:t>--huge</a:t>
            </a:r>
            <a:r>
              <a:rPr lang="en-US" baseline="0" dirty="0" smtClean="0"/>
              <a:t> hobby that can take as little or as much time as you have</a:t>
            </a:r>
            <a:endParaRPr lang="en-US" dirty="0" smtClean="0"/>
          </a:p>
          <a:p>
            <a:r>
              <a:rPr lang="en-US" dirty="0" smtClean="0"/>
              <a:t>Write what you know</a:t>
            </a:r>
          </a:p>
          <a:p>
            <a:r>
              <a:rPr lang="en-US" dirty="0" smtClean="0"/>
              <a:t>--family</a:t>
            </a:r>
            <a:r>
              <a:rPr lang="en-US" baseline="0" dirty="0" smtClean="0"/>
              <a:t> history starts with YOU.  Record facts about your own life but also everything you already know about your family</a:t>
            </a:r>
            <a:endParaRPr lang="en-US" dirty="0" smtClean="0"/>
          </a:p>
          <a:p>
            <a:r>
              <a:rPr lang="en-US" dirty="0" smtClean="0"/>
              <a:t>Talk to living relatives and ask targeted questions</a:t>
            </a:r>
          </a:p>
          <a:p>
            <a:r>
              <a:rPr lang="en-US" dirty="0" smtClean="0"/>
              <a:t>--rich</a:t>
            </a:r>
            <a:r>
              <a:rPr lang="en-US" baseline="0" dirty="0" smtClean="0"/>
              <a:t> info sources; once they’re gone, their info goes with them; they often have relevant documents that will be helpful</a:t>
            </a:r>
            <a:endParaRPr lang="en-US" dirty="0" smtClean="0"/>
          </a:p>
          <a:p>
            <a:r>
              <a:rPr lang="en-US" dirty="0" smtClean="0"/>
              <a:t>Use multiple sources to substantiate facts</a:t>
            </a:r>
          </a:p>
          <a:p>
            <a:r>
              <a:rPr lang="en-US" dirty="0" smtClean="0"/>
              <a:t>--records</a:t>
            </a:r>
            <a:r>
              <a:rPr lang="en-US" baseline="0" dirty="0" smtClean="0"/>
              <a:t> can have errors for a number of reasons (will cover later), so use multiple sources to build certainty that you have the right info</a:t>
            </a:r>
            <a:endParaRPr lang="en-US" dirty="0" smtClean="0"/>
          </a:p>
          <a:p>
            <a:r>
              <a:rPr lang="en-US" dirty="0" smtClean="0"/>
              <a:t>Document everything (!) and write notes explaining your thinking (both for others and yourself)</a:t>
            </a:r>
          </a:p>
          <a:p>
            <a:r>
              <a:rPr lang="en-US" dirty="0" smtClean="0"/>
              <a:t>--if there’s no source, it can’t be verified and could just be made-up,</a:t>
            </a:r>
            <a:r>
              <a:rPr lang="en-US" baseline="0" dirty="0" smtClean="0"/>
              <a:t> hearsay, etc. Also, writing notes about your reasoning can help you and others figure out if you’ve made a bad assumption or drawn an incorrect conclusion</a:t>
            </a:r>
            <a:endParaRPr lang="en-US" dirty="0" smtClean="0"/>
          </a:p>
          <a:p>
            <a:r>
              <a:rPr lang="en-US" dirty="0" smtClean="0"/>
              <a:t>Ask for help!</a:t>
            </a:r>
          </a:p>
          <a:p>
            <a:r>
              <a:rPr lang="en-US" dirty="0" smtClean="0"/>
              <a:t>--it’s a big community and many</a:t>
            </a:r>
            <a:r>
              <a:rPr lang="en-US" baseline="0" dirty="0" smtClean="0"/>
              <a:t> people are willing to help you find answers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FamilySearch fan chart and basic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--people often</a:t>
            </a:r>
            <a:r>
              <a:rPr lang="en-US" baseline="0" dirty="0" smtClean="0"/>
              <a:t> suspicious of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asking lots of questions; or they simply don’t have facts right, which is common on death records and Census</a:t>
            </a:r>
          </a:p>
          <a:p>
            <a:r>
              <a:rPr lang="en-US" baseline="0" dirty="0" smtClean="0"/>
              <a:t>--e.g., enumerator could mishear or often spelled phonetically or inconsistently; transpose numbers when writing; make transcription errors when making copies</a:t>
            </a:r>
          </a:p>
          <a:p>
            <a:r>
              <a:rPr lang="en-US" baseline="0" dirty="0" smtClean="0"/>
              <a:t>--reading old handwriting is hard! Even harder for foreign words/names</a:t>
            </a:r>
          </a:p>
          <a:p>
            <a:r>
              <a:rPr lang="en-US" baseline="0" dirty="0" smtClean="0"/>
              <a:t>--show example of grandpa on 1940 Census on both FS and </a:t>
            </a:r>
            <a:r>
              <a:rPr lang="en-US" baseline="0" dirty="0" err="1" smtClean="0"/>
              <a:t>Anc</a:t>
            </a:r>
            <a:endParaRPr lang="en-US" baseline="0" dirty="0" smtClean="0"/>
          </a:p>
          <a:p>
            <a:r>
              <a:rPr lang="en-US" baseline="0" dirty="0" smtClean="0"/>
              <a:t>Figuring out Burley Irrigation as employer</a:t>
            </a:r>
          </a:p>
          <a:p>
            <a:r>
              <a:rPr lang="en-US" dirty="0" smtClean="0"/>
              <a:t>https://www.ancestrylibrary.com/interactive/2442/M-T0627-00744-00377?pid=99643836&amp;backurl=https://search.ancestrylibrary.com/cgi-bin/sse.dll?indiv%3D1%26qh%3D%252bhDA1v4JySe7f2588fODMw%253d%253d%26db%3D1940usfedcen%26gss%3Dangs-d%26new%3D1%26rank%3D1%26msT%3D1%26gsfn%3Ddarrell%26gsfn_x%3D0%26gsln%3Ddarrington%26gsln_x%3D0%26msypn__ftp%3DCassia%2BCounty%252c%2BIdaho%252c%2BUSA%26msypn%3D527%26MSAV%3D1%26uidh%3Dfo7%26pcat%3D35%26fh%3D0%26h%3D99643836%26recoff%3D%26ml_rpos%3D1&amp;treeid=&amp;personid=&amp;hintid=&amp;usePUB=true&amp;usePUBJs=true#?imageId=M-T0627-00744-00377</a:t>
            </a:r>
          </a:p>
          <a:p>
            <a:endParaRPr lang="en-US" dirty="0" smtClean="0"/>
          </a:p>
          <a:p>
            <a:r>
              <a:rPr lang="en-US" dirty="0" smtClean="0"/>
              <a:t>https://www.familysearch.org/ark:/61903/3:1:3QS7-89M1-9SZ6?i=21&amp;cc=2000219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A29D-24D5-4076-B299-19C27E242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C40553-564B-4775-8E94-D40E0CC4341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EB53DC-6E5F-4EC2-8DD1-8EECDF7077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broch@prince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even.knowlton@princeton.edu" TargetMode="External"/><Relationship Id="rId4" Type="http://schemas.openxmlformats.org/officeDocument/2006/relationships/hyperlink" Target="mailto:jdarring@princet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rary.princeton.edu/resource/title/fold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princeton.edu/resource/43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s.gov/civilwar/soldiers-and-sailors-database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bsc.princeton.edu/collections/hermann-broch-collec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Hamburg_Passenger_Lists" TargetMode="External"/><Relationship Id="rId2" Type="http://schemas.openxmlformats.org/officeDocument/2006/relationships/hyperlink" Target="https://search.ancestrylibrary.com/search/db.aspx?dbid=74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ancestrylibrary.com/search/group/us_naturalization#databas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files.KansasCity@nara.gov" TargetMode="External"/><Relationship Id="rId4" Type="http://schemas.openxmlformats.org/officeDocument/2006/relationships/hyperlink" Target="https://search.ancestrylibrary.com/search/db.aspx?dbid=692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wishgen.org/viewma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publications/prologue/1998/summer/women-and-naturalization-1.html" TargetMode="External"/><Relationship Id="rId2" Type="http://schemas.openxmlformats.org/officeDocument/2006/relationships/hyperlink" Target="https://www.ancestrycdn.com/institution/Pdf/researchAids/10-things-to-know-about-passenger-lists-fe29cbe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is.gov/history-and-genealogy/genealogy/historical-records-series-available-genealogy-program" TargetMode="External"/><Relationship Id="rId4" Type="http://schemas.openxmlformats.org/officeDocument/2006/relationships/hyperlink" Target="https://www.uscis.gov/history-and-genealogy/our-history/historians-mailbox/history-declaration-intention-1795-1956#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com/cs/census-for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index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milysearch.org/wiki/en/Main_Page" TargetMode="External"/><Relationship Id="rId3" Type="http://schemas.openxmlformats.org/officeDocument/2006/relationships/hyperlink" Target="https://www.thefhguide.com/index.html" TargetMode="External"/><Relationship Id="rId7" Type="http://schemas.openxmlformats.org/officeDocument/2006/relationships/hyperlink" Target="https://www.familysearch.org/wiki/en/Family_History_Library_Classes_and_Webin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cestrylibrary.com/LearningCenter" TargetMode="External"/><Relationship Id="rId5" Type="http://schemas.openxmlformats.org/officeDocument/2006/relationships/hyperlink" Target="https://www.familysearch.org/ask/landing?search=Getting%20Started&amp;show=lessons&amp;message=true" TargetMode="External"/><Relationship Id="rId10" Type="http://schemas.openxmlformats.org/officeDocument/2006/relationships/hyperlink" Target="https://princeton.kanopy.com/video/finding-your-roots-season-2" TargetMode="External"/><Relationship Id="rId4" Type="http://schemas.openxmlformats.org/officeDocument/2006/relationships/hyperlink" Target="https://princeton.kanopy.com/video/discovering-your-roots-introduction-genealog" TargetMode="External"/><Relationship Id="rId9" Type="http://schemas.openxmlformats.org/officeDocument/2006/relationships/hyperlink" Target="https://princeton.kanopy.com/video/finding-your-roots-collec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Elana </a:t>
            </a:r>
            <a:r>
              <a:rPr lang="en-US" dirty="0" smtClean="0"/>
              <a:t>Broch </a:t>
            </a:r>
            <a:r>
              <a:rPr lang="en-US" dirty="0" smtClean="0">
                <a:hlinkClick r:id="rId3"/>
              </a:rPr>
              <a:t>ebroch@princeton.edu</a:t>
            </a:r>
            <a:endParaRPr lang="en-US" dirty="0" smtClean="0"/>
          </a:p>
          <a:p>
            <a:r>
              <a:rPr lang="en-US" dirty="0" smtClean="0"/>
              <a:t>Jeremy Darrington </a:t>
            </a:r>
            <a:r>
              <a:rPr lang="en-US" dirty="0" smtClean="0">
                <a:hlinkClick r:id="rId4"/>
              </a:rPr>
              <a:t>jdarring@princeton.edu</a:t>
            </a:r>
            <a:endParaRPr lang="en-US" dirty="0" smtClean="0"/>
          </a:p>
          <a:p>
            <a:r>
              <a:rPr lang="en-US" dirty="0" smtClean="0"/>
              <a:t>Steve Knowlton </a:t>
            </a:r>
            <a:r>
              <a:rPr lang="en-US" dirty="0" smtClean="0">
                <a:hlinkClick r:id="rId5"/>
              </a:rPr>
              <a:t>Steven.knowlton@princeton.edu</a:t>
            </a:r>
            <a:endParaRPr lang="en-US" dirty="0" smtClean="0"/>
          </a:p>
          <a:p>
            <a:r>
              <a:rPr lang="en-US" sz="2800" dirty="0"/>
              <a:t>Library Education and Training Committee Presentation</a:t>
            </a:r>
            <a:endParaRPr lang="en-US" dirty="0" smtClean="0"/>
          </a:p>
          <a:p>
            <a:r>
              <a:rPr lang="en-US" dirty="0" smtClean="0"/>
              <a:t>September 19, 2019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</a:t>
            </a:r>
            <a:r>
              <a:rPr lang="en-US" dirty="0"/>
              <a:t>Your </a:t>
            </a:r>
            <a:r>
              <a:rPr lang="en-US" dirty="0" smtClean="0"/>
              <a:t>Roots</a:t>
            </a:r>
            <a:br>
              <a:rPr lang="en-US" dirty="0" smtClean="0"/>
            </a:br>
            <a:r>
              <a:rPr lang="en-US" sz="3600" dirty="0" smtClean="0"/>
              <a:t>An </a:t>
            </a:r>
            <a:r>
              <a:rPr lang="en-US" sz="3600" dirty="0"/>
              <a:t>Introduction to Family History Research Using Library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Records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Draft registration</a:t>
            </a:r>
          </a:p>
          <a:p>
            <a:pPr lvl="1"/>
            <a:r>
              <a:rPr lang="en-US" dirty="0" smtClean="0"/>
              <a:t>Civil War: men aged 20-45</a:t>
            </a:r>
          </a:p>
          <a:p>
            <a:pPr lvl="1"/>
            <a:r>
              <a:rPr lang="en-US" dirty="0" smtClean="0"/>
              <a:t>World War I: men aged 18-45</a:t>
            </a:r>
          </a:p>
          <a:p>
            <a:pPr lvl="1"/>
            <a:r>
              <a:rPr lang="en-US" dirty="0" smtClean="0"/>
              <a:t>World War II: men aged 21-45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Service Records</a:t>
            </a:r>
          </a:p>
          <a:p>
            <a:pPr lvl="2"/>
            <a:r>
              <a:rPr lang="en-US" dirty="0" smtClean="0"/>
              <a:t>What unit, dates of service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Pension Records</a:t>
            </a:r>
          </a:p>
          <a:p>
            <a:pPr lvl="2"/>
            <a:r>
              <a:rPr lang="en-US" dirty="0" smtClean="0"/>
              <a:t>Legislative acts authorizing pensions – often include details of service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library.princeton.edu/resource/title/fold3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fontAlgn="base"/>
            <a:r>
              <a:rPr lang="en-US" dirty="0"/>
              <a:t>Pension applications</a:t>
            </a:r>
          </a:p>
          <a:p>
            <a:pPr fontAlgn="base"/>
            <a:r>
              <a:rPr lang="en-US" dirty="0"/>
              <a:t>Draft records (WWI and WWII)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695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u="sng" dirty="0">
                <a:hlinkClick r:id="rId2"/>
              </a:rPr>
              <a:t>https://library.princeton.edu/resource/4319</a:t>
            </a:r>
            <a:endParaRPr lang="en-US" dirty="0"/>
          </a:p>
          <a:p>
            <a:pPr fontAlgn="base"/>
            <a:r>
              <a:rPr lang="en-US" dirty="0" smtClean="0"/>
              <a:t>Draft </a:t>
            </a:r>
            <a:r>
              <a:rPr lang="en-US" dirty="0"/>
              <a:t>records </a:t>
            </a:r>
            <a:r>
              <a:rPr lang="en-US" dirty="0" smtClean="0"/>
              <a:t>(Civil War, WWI </a:t>
            </a:r>
            <a:r>
              <a:rPr lang="en-US" dirty="0"/>
              <a:t>and WWII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Burial locations for those killed in action</a:t>
            </a:r>
          </a:p>
          <a:p>
            <a:pPr fontAlgn="base"/>
            <a:r>
              <a:rPr lang="en-US" dirty="0" smtClean="0"/>
              <a:t>Pension records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Park Service Soldiers and Sailors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https://www.nps.gov/civilwar/soldiers-and-sailors-database.htm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Service records for the Civil War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Directories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Lists name, address, and profession; sometimes employer as well</a:t>
            </a:r>
          </a:p>
          <a:p>
            <a:r>
              <a:rPr lang="en-US" dirty="0" smtClean="0"/>
              <a:t>Can provide context or fill in gaps between Censuses (or for more recent periods when Census isn’t available)</a:t>
            </a:r>
          </a:p>
          <a:p>
            <a:endParaRPr lang="en-US" dirty="0"/>
          </a:p>
          <a:p>
            <a:pPr fontAlgn="base"/>
            <a:r>
              <a:rPr lang="en-US" dirty="0" smtClean="0"/>
              <a:t>No one source, but do a catalog search on Subject=[name of city]—Directories</a:t>
            </a:r>
          </a:p>
          <a:p>
            <a:pPr fontAlgn="base"/>
            <a:r>
              <a:rPr lang="en-US" dirty="0" smtClean="0"/>
              <a:t>Ancestry has many city directories; others are available through </a:t>
            </a:r>
            <a:r>
              <a:rPr lang="en-US" dirty="0" err="1" smtClean="0"/>
              <a:t>HathiTrust</a:t>
            </a:r>
            <a:r>
              <a:rPr lang="en-US" dirty="0" smtClean="0"/>
              <a:t> and Google Books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Ancestry.com for </a:t>
            </a:r>
            <a:br>
              <a:rPr lang="en-US" dirty="0"/>
            </a:br>
            <a:r>
              <a:rPr lang="en-US" dirty="0" smtClean="0"/>
              <a:t>U.S. Immigration records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en-US" dirty="0" smtClean="0"/>
              <a:t>prefer </a:t>
            </a:r>
            <a:r>
              <a:rPr lang="en-US" dirty="0"/>
              <a:t>the Place Search in Ancestry and its link into the catalog of available 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recommend </a:t>
            </a:r>
            <a:r>
              <a:rPr lang="en-US" dirty="0"/>
              <a:t>using our access to Ancestry and then </a:t>
            </a:r>
            <a:r>
              <a:rPr lang="en-US" dirty="0" smtClean="0"/>
              <a:t>supplementing with FamilySearch as needed.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082462"/>
            <a:ext cx="3886200" cy="31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Principles </a:t>
            </a:r>
            <a:r>
              <a:rPr lang="en-US" sz="3600" dirty="0"/>
              <a:t>of searching are similar to library </a:t>
            </a:r>
            <a:r>
              <a:rPr lang="en-US" sz="3600" dirty="0" smtClean="0"/>
              <a:t>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People’s names change </a:t>
            </a:r>
            <a:r>
              <a:rPr lang="en-US" dirty="0" smtClean="0"/>
              <a:t>– both first and last</a:t>
            </a:r>
          </a:p>
          <a:p>
            <a:pPr lvl="1"/>
            <a:r>
              <a:rPr lang="en-US" dirty="0" smtClean="0"/>
              <a:t>So do place names and borders</a:t>
            </a:r>
          </a:p>
          <a:p>
            <a:r>
              <a:rPr lang="en-US" dirty="0" smtClean="0"/>
              <a:t>People may misrepresent their location </a:t>
            </a:r>
          </a:p>
          <a:p>
            <a:pPr lvl="1"/>
            <a:r>
              <a:rPr lang="en-US" dirty="0" smtClean="0"/>
              <a:t>Ex: report </a:t>
            </a:r>
            <a:r>
              <a:rPr lang="en-US" dirty="0"/>
              <a:t>being from a larger town or perhaps where they were </a:t>
            </a:r>
            <a:r>
              <a:rPr lang="en-US" dirty="0" smtClean="0"/>
              <a:t>born.</a:t>
            </a:r>
            <a:endParaRPr lang="en-US" sz="4400" dirty="0"/>
          </a:p>
          <a:p>
            <a:pPr lvl="1"/>
            <a:r>
              <a:rPr lang="en-US" dirty="0"/>
              <a:t>Jewish people noted as “Hebrew” in census.</a:t>
            </a:r>
          </a:p>
          <a:p>
            <a:r>
              <a:rPr lang="en-US" dirty="0" smtClean="0"/>
              <a:t>Pay attention to history </a:t>
            </a:r>
            <a:r>
              <a:rPr lang="en-US" dirty="0"/>
              <a:t>and geography.  </a:t>
            </a:r>
            <a:endParaRPr lang="en-US" dirty="0" smtClean="0"/>
          </a:p>
          <a:p>
            <a:pPr lvl="1"/>
            <a:r>
              <a:rPr lang="en-US" dirty="0" smtClean="0"/>
              <a:t>Like </a:t>
            </a:r>
            <a:r>
              <a:rPr lang="en-US" dirty="0"/>
              <a:t>exit rows, the closest port may </a:t>
            </a:r>
            <a:r>
              <a:rPr lang="en-US" dirty="0" smtClean="0"/>
              <a:t>be behind you (e.g., in another country</a:t>
            </a:r>
            <a:r>
              <a:rPr lang="en-US" dirty="0"/>
              <a:t>)</a:t>
            </a:r>
            <a:endParaRPr lang="en-US" sz="4400" dirty="0"/>
          </a:p>
          <a:p>
            <a:r>
              <a:rPr lang="en-US" dirty="0"/>
              <a:t>Iterative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may not have come over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 smtClean="0"/>
              <a:t>Or may </a:t>
            </a:r>
            <a:r>
              <a:rPr lang="en-US" dirty="0"/>
              <a:t>have come </a:t>
            </a:r>
            <a:r>
              <a:rPr lang="en-US" dirty="0" smtClean="0"/>
              <a:t>over, returned, </a:t>
            </a:r>
            <a:r>
              <a:rPr lang="en-US" dirty="0"/>
              <a:t>and come back again.</a:t>
            </a:r>
            <a:endParaRPr lang="en-US" sz="4400" dirty="0"/>
          </a:p>
          <a:p>
            <a:pPr lvl="1"/>
            <a:r>
              <a:rPr lang="en-US" dirty="0" smtClean="0"/>
              <a:t>Naturalization applications may </a:t>
            </a:r>
            <a:r>
              <a:rPr lang="en-US" dirty="0"/>
              <a:t>be </a:t>
            </a:r>
            <a:r>
              <a:rPr lang="en-US" dirty="0" smtClean="0"/>
              <a:t>more helpful because they </a:t>
            </a:r>
            <a:r>
              <a:rPr lang="en-US" dirty="0"/>
              <a:t>probably have a correct date of entry.</a:t>
            </a:r>
            <a:endParaRPr lang="en-US" sz="4400" dirty="0"/>
          </a:p>
          <a:p>
            <a:r>
              <a:rPr lang="en-US" dirty="0"/>
              <a:t>Disambiguating </a:t>
            </a:r>
            <a:r>
              <a:rPr lang="en-US" dirty="0" smtClean="0"/>
              <a:t>names is a big challenge</a:t>
            </a:r>
          </a:p>
          <a:p>
            <a:pPr lvl="1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rbsc.princeton.edu/collections/hermann-broch-collection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5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Subcategories of 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 like to search each of the major categories separately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Easier to work with </a:t>
            </a:r>
            <a:r>
              <a:rPr lang="en-US" dirty="0"/>
              <a:t>shorter </a:t>
            </a:r>
            <a:r>
              <a:rPr lang="en-US" dirty="0" smtClean="0"/>
              <a:t>results lists</a:t>
            </a:r>
            <a:r>
              <a:rPr lang="en-US" dirty="0"/>
              <a:t>.</a:t>
            </a:r>
          </a:p>
          <a:p>
            <a:r>
              <a:rPr lang="en-US" dirty="0"/>
              <a:t>Unlike census, people who weren’t here during census years may have immigration records.</a:t>
            </a:r>
          </a:p>
          <a:p>
            <a:r>
              <a:rPr lang="en-US" dirty="0"/>
              <a:t>Unlike other countries, US doesn’t record emigration.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42302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50" y="3200400"/>
            <a:ext cx="386098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Passenger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United States records going back to 1820</a:t>
            </a:r>
          </a:p>
          <a:p>
            <a:r>
              <a:rPr lang="en-US" dirty="0" smtClean="0"/>
              <a:t>Listed port </a:t>
            </a:r>
            <a:r>
              <a:rPr lang="en-US" dirty="0"/>
              <a:t>of departure </a:t>
            </a:r>
            <a:r>
              <a:rPr lang="en-US" dirty="0" smtClean="0"/>
              <a:t>is </a:t>
            </a:r>
            <a:r>
              <a:rPr lang="en-US" dirty="0"/>
              <a:t>not always the original port of </a:t>
            </a:r>
            <a:r>
              <a:rPr lang="en-US" dirty="0" smtClean="0"/>
              <a:t>departure</a:t>
            </a:r>
          </a:p>
          <a:p>
            <a:pPr lvl="1"/>
            <a:r>
              <a:rPr lang="en-US" dirty="0" smtClean="0"/>
              <a:t>Often the port prior </a:t>
            </a:r>
            <a:r>
              <a:rPr lang="en-US" dirty="0"/>
              <a:t>to arriving at the port of New </a:t>
            </a:r>
            <a:r>
              <a:rPr lang="en-US" dirty="0" smtClean="0"/>
              <a:t>York.</a:t>
            </a:r>
          </a:p>
          <a:p>
            <a:pPr lvl="1"/>
            <a:r>
              <a:rPr lang="en-US" dirty="0" smtClean="0"/>
              <a:t>Ex: if </a:t>
            </a:r>
            <a:r>
              <a:rPr lang="en-US" dirty="0"/>
              <a:t>your ancestors emigrated to the U.S. from Germany, they could be found on a passenger list coming from Liverpool, England. (</a:t>
            </a:r>
            <a:r>
              <a:rPr lang="en-US" u="sng" dirty="0">
                <a:hlinkClick r:id="rId2"/>
              </a:rPr>
              <a:t>https://search.ancestrylibrary.com/search/db.aspx?dbid=7488</a:t>
            </a:r>
            <a:r>
              <a:rPr lang="en-US" dirty="0"/>
              <a:t>).  But you should also see who they landed with in Liverpool with and </a:t>
            </a:r>
            <a:r>
              <a:rPr lang="en-US" dirty="0" smtClean="0"/>
              <a:t>also look for Hamburg lists.</a:t>
            </a:r>
            <a:endParaRPr lang="en-US" dirty="0"/>
          </a:p>
          <a:p>
            <a:r>
              <a:rPr lang="en-US" dirty="0"/>
              <a:t>Hamburg </a:t>
            </a:r>
            <a:r>
              <a:rPr lang="en-US" dirty="0" smtClean="0"/>
              <a:t>was a major port of departure for Central and Eastern </a:t>
            </a:r>
            <a:r>
              <a:rPr lang="en-US" dirty="0" err="1" smtClean="0"/>
              <a:t>Europ</a:t>
            </a:r>
            <a:endParaRPr lang="en-US" dirty="0" smtClean="0"/>
          </a:p>
          <a:p>
            <a:pPr lvl="1"/>
            <a:r>
              <a:rPr lang="en-US" dirty="0" smtClean="0"/>
              <a:t>Nearly 33% of Germans </a:t>
            </a:r>
            <a:r>
              <a:rPr lang="en-US" dirty="0"/>
              <a:t>and </a:t>
            </a:r>
            <a:r>
              <a:rPr lang="en-US" dirty="0" smtClean="0"/>
              <a:t>90% of Eastern European emigrants </a:t>
            </a:r>
            <a:r>
              <a:rPr lang="en-US" dirty="0"/>
              <a:t>(Russia, Poland, Austria-Hungary, </a:t>
            </a:r>
            <a:r>
              <a:rPr lang="en-US" dirty="0" smtClean="0"/>
              <a:t>Romania)</a:t>
            </a:r>
          </a:p>
          <a:p>
            <a:pPr lvl="1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://www.familysearch.org/wiki/en/Hamburg_Passenger_Lists</a:t>
            </a:r>
            <a:endParaRPr lang="en-US" u="sng" dirty="0"/>
          </a:p>
          <a:p>
            <a:r>
              <a:rPr lang="en-US" dirty="0"/>
              <a:t>Search by name and birth year for starters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Family History Research Principles and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Citizenship &amp; Naturalization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Autofit/>
          </a:bodyPr>
          <a:lstStyle/>
          <a:p>
            <a:r>
              <a:rPr lang="en-US" sz="2000" dirty="0"/>
              <a:t>Perhaps more accurate than passenger lists</a:t>
            </a:r>
          </a:p>
          <a:p>
            <a:pPr lvl="1"/>
            <a:r>
              <a:rPr lang="en-US" sz="1800" dirty="0"/>
              <a:t>may include info on parents even if they didn’t come with them</a:t>
            </a:r>
          </a:p>
          <a:p>
            <a:r>
              <a:rPr lang="en-US" sz="2000" dirty="0"/>
              <a:t>Not all immigrants stayed and of those who did, not all applied for citizenship</a:t>
            </a:r>
          </a:p>
          <a:p>
            <a:r>
              <a:rPr lang="en-US" sz="2000" dirty="0"/>
              <a:t>Rules changed over time, especially for </a:t>
            </a:r>
            <a:r>
              <a:rPr lang="en-US" sz="2000" dirty="0" smtClean="0"/>
              <a:t>women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1800" dirty="0"/>
              <a:t>People had to declare intent and then wait a period of years before applying for </a:t>
            </a:r>
            <a:r>
              <a:rPr lang="en-US" sz="1800" dirty="0" smtClean="0"/>
              <a:t>naturalization</a:t>
            </a:r>
            <a:r>
              <a:rPr lang="en-US" sz="1800" baseline="30000" dirty="0" smtClean="0"/>
              <a:t>2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/>
              <a:t>Sometimes referred to as “taking out first papers.”</a:t>
            </a:r>
          </a:p>
          <a:p>
            <a:r>
              <a:rPr lang="en-US" sz="2000" dirty="0" smtClean="0"/>
              <a:t>U.S. Citizenship </a:t>
            </a:r>
            <a:r>
              <a:rPr lang="en-US" sz="2000" dirty="0"/>
              <a:t>and </a:t>
            </a:r>
            <a:r>
              <a:rPr lang="en-US" sz="2000" dirty="0" smtClean="0"/>
              <a:t>Immigration Services records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include </a:t>
            </a:r>
            <a:r>
              <a:rPr lang="en-US" sz="2000" dirty="0" smtClean="0"/>
              <a:t>immigrants who:</a:t>
            </a:r>
            <a:endParaRPr lang="en-US" sz="2000" dirty="0"/>
          </a:p>
          <a:p>
            <a:pPr lvl="1"/>
            <a:r>
              <a:rPr lang="en-US" sz="1800" dirty="0" smtClean="0"/>
              <a:t>naturalized </a:t>
            </a:r>
            <a:r>
              <a:rPr lang="en-US" sz="1800" dirty="0"/>
              <a:t>between September 27, 1906 and March 31, 1956;</a:t>
            </a:r>
          </a:p>
          <a:p>
            <a:pPr lvl="1"/>
            <a:r>
              <a:rPr lang="en-US" sz="1800" dirty="0" smtClean="0"/>
              <a:t>arrived </a:t>
            </a:r>
            <a:r>
              <a:rPr lang="en-US" sz="1800" dirty="0"/>
              <a:t>as immigrants from July 1, 1924 to May 1, 1951;</a:t>
            </a:r>
          </a:p>
          <a:p>
            <a:pPr lvl="1"/>
            <a:r>
              <a:rPr lang="en-US" sz="1800" dirty="0" smtClean="0"/>
              <a:t>registered </a:t>
            </a:r>
            <a:r>
              <a:rPr lang="en-US" sz="1800" dirty="0"/>
              <a:t>as aliens (non-citizens) under the 1940 Alien Registration Act between August 1940 and March 31, </a:t>
            </a:r>
            <a:r>
              <a:rPr lang="en-US" sz="1800" dirty="0" smtClean="0"/>
              <a:t>1944</a:t>
            </a:r>
          </a:p>
          <a:p>
            <a:pPr lvl="1"/>
            <a:r>
              <a:rPr lang="en-US" sz="1800" dirty="0" smtClean="0"/>
              <a:t>arrived </a:t>
            </a:r>
            <a:r>
              <a:rPr lang="en-US" sz="1800" dirty="0"/>
              <a:t>before </a:t>
            </a:r>
            <a:r>
              <a:rPr lang="en-US" sz="1800" dirty="0" smtClean="0"/>
              <a:t>1924 and later </a:t>
            </a:r>
            <a:r>
              <a:rPr lang="en-US" sz="1800" dirty="0"/>
              <a:t>underwent Registry (legalization) between </a:t>
            </a:r>
            <a:r>
              <a:rPr lang="en-US" sz="1800" dirty="0" smtClean="0"/>
              <a:t>1929-1944.</a:t>
            </a:r>
            <a:endParaRPr lang="en-US" sz="1800" dirty="0"/>
          </a:p>
          <a:p>
            <a:pPr lvl="1"/>
            <a:r>
              <a:rPr lang="en-US" sz="1800" dirty="0">
                <a:hlinkClick r:id="rId2"/>
              </a:rPr>
              <a:t>https://search.ancestrylibrary.com/search/group/us_naturalization#databases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8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3300"/>
            <a:ext cx="7772400" cy="2601000"/>
          </a:xfrm>
        </p:spPr>
      </p:pic>
    </p:spTree>
    <p:extLst>
      <p:ext uri="{BB962C8B-B14F-4D97-AF65-F5344CB8AC3E}">
        <p14:creationId xmlns:p14="http://schemas.microsoft.com/office/powerpoint/2010/main" val="4308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4" y="762000"/>
            <a:ext cx="6969792" cy="5257800"/>
          </a:xfrm>
        </p:spPr>
      </p:pic>
    </p:spTree>
    <p:extLst>
      <p:ext uri="{BB962C8B-B14F-4D97-AF65-F5344CB8AC3E}">
        <p14:creationId xmlns:p14="http://schemas.microsoft.com/office/powerpoint/2010/main" val="26113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8E391D5C-8441-7B4E-A63E-DF04899E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981"/>
            <a:ext cx="2844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2">
            <a:extLst>
              <a:ext uri="{FF2B5EF4-FFF2-40B4-BE49-F238E27FC236}">
                <a16:creationId xmlns:a16="http://schemas.microsoft.com/office/drawing/2014/main" xmlns="" id="{AD727B62-36A2-1B49-8F64-334C17FC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5008"/>
            <a:ext cx="5638800" cy="14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51AD62A7-8E68-104D-9B6A-2B74DF9D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96947B5-2EC2-DD41-A1D3-2F607CA4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4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0D5D942-BD12-8342-85A9-EB0B0F39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5772"/>
            <a:ext cx="8229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hlinkClick r:id="rId4"/>
              </a:rPr>
              <a:t>https://search.ancestrylibrary.com/search/db.aspx?dbid=6927</a:t>
            </a:r>
            <a:endParaRPr lang="en-US" altLang="en-US" sz="2000" dirty="0"/>
          </a:p>
          <a:p>
            <a:pPr marL="274320" marR="0" lvl="0" indent="-274320" defTabSz="91440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</a:pPr>
            <a:r>
              <a:rPr lang="en-US" altLang="en-US" sz="2000" dirty="0"/>
              <a:t>In 2010, the USCIS began transferring records of immigrants who were born more than 100 years ago to the National Archives for retention.</a:t>
            </a:r>
          </a:p>
          <a:p>
            <a:pPr marL="274320" marR="0" lvl="0" indent="-274320" defTabSz="91440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</a:pPr>
            <a:r>
              <a:rPr lang="en-US" altLang="en-US" sz="2000" dirty="0"/>
              <a:t>Ordering Your Ancestor’s </a:t>
            </a:r>
            <a:r>
              <a:rPr lang="en-US" altLang="en-US" sz="2000" dirty="0" smtClean="0"/>
              <a:t>A-File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en-US" sz="2000" dirty="0" smtClean="0"/>
              <a:t>original </a:t>
            </a:r>
            <a:r>
              <a:rPr lang="en-US" altLang="en-US" sz="2000" dirty="0"/>
              <a:t>case files are located at the National Archives at Kansas </a:t>
            </a:r>
            <a:r>
              <a:rPr lang="en-US" altLang="en-US" sz="2000" dirty="0" smtClean="0"/>
              <a:t>City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en-US" sz="2000" dirty="0" smtClean="0"/>
              <a:t>make </a:t>
            </a:r>
            <a:r>
              <a:rPr lang="en-US" altLang="en-US" sz="2000" dirty="0"/>
              <a:t>sure to include the Alien Registration Number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the individual's complete name when requesting a copy of a file. The National Archives will accept requests by e-mail, postal mail, or fax.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en-US" sz="2000" dirty="0"/>
              <a:t>E-mail: </a:t>
            </a:r>
            <a:r>
              <a:rPr lang="en-US" altLang="en-US" sz="2000" dirty="0">
                <a:hlinkClick r:id="rId5"/>
              </a:rPr>
              <a:t>Afiles.KansasCity@nara.gov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7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10FBD58-FDD2-4542-99BD-069482395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79502"/>
              </p:ext>
            </p:extLst>
          </p:nvPr>
        </p:nvGraphicFramePr>
        <p:xfrm>
          <a:off x="3124200" y="126552"/>
          <a:ext cx="5303520" cy="110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xmlns="" val="336996877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3698185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Rose Browka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xmlns="" val="611692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Event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Immigration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xmlns="" val="938356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Birth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 Jun 1892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xmlns="" val="2770162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Affiliate Record Identifier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3388600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9525" anchor="ctr"/>
                </a:tc>
                <a:extLst>
                  <a:ext uri="{0D108BD9-81ED-4DB2-BD59-A6C34878D82A}">
                    <a16:rowId xmlns:a16="http://schemas.microsoft.com/office/drawing/2014/main" xmlns="" val="21658471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02A078F-90D6-F141-9EE8-5E675050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8118"/>
            <a:ext cx="26797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</a:pPr>
            <a:r>
              <a:rPr lang="en-US" altLang="en-US" sz="1400" dirty="0"/>
              <a:t>Rose </a:t>
            </a:r>
            <a:r>
              <a:rPr lang="en-US" altLang="en-US" sz="1400" dirty="0" err="1"/>
              <a:t>Browka</a:t>
            </a:r>
            <a:endParaRPr lang="en-US" altLang="en-US" sz="1400" dirty="0"/>
          </a:p>
          <a:p>
            <a:pPr marR="0" lvl="0" indent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</a:pPr>
            <a:r>
              <a:rPr lang="en-US" altLang="en-US" sz="1400" dirty="0"/>
              <a:t>United States Index to Alien Case Files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A472BD-1F3F-CF47-91B2-57CF98A81200}"/>
              </a:ext>
            </a:extLst>
          </p:cNvPr>
          <p:cNvSpPr/>
          <p:nvPr/>
        </p:nvSpPr>
        <p:spPr>
          <a:xfrm>
            <a:off x="457200" y="1295400"/>
            <a:ext cx="8534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Dear Ms. Broch:</a:t>
            </a:r>
          </a:p>
          <a:p>
            <a:pPr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 smtClean="0"/>
              <a:t>Thank </a:t>
            </a:r>
            <a:r>
              <a:rPr lang="en-US" sz="2000" dirty="0"/>
              <a:t>you for your inquiry, dated May 23, 2016, regarding the A-File of Rose </a:t>
            </a:r>
            <a:r>
              <a:rPr lang="en-US" sz="2000" dirty="0" err="1"/>
              <a:t>Browka</a:t>
            </a:r>
            <a:r>
              <a:rPr lang="en-US" sz="2000" dirty="0"/>
              <a:t>.</a:t>
            </a:r>
          </a:p>
          <a:p>
            <a:pPr fontAlgn="base">
              <a:spcBef>
                <a:spcPts val="580"/>
              </a:spcBef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2000" dirty="0" smtClean="0"/>
              <a:t>Here </a:t>
            </a:r>
            <a:r>
              <a:rPr lang="en-US" sz="2000" dirty="0"/>
              <a:t>are some details from the file you referenced which may aid in confirming a match to the individual you are seeking</a:t>
            </a:r>
            <a:r>
              <a:rPr lang="en-US" sz="2000" dirty="0" smtClean="0"/>
              <a:t>:</a:t>
            </a:r>
            <a:endParaRPr lang="en-US" sz="2000" dirty="0"/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Rose </a:t>
            </a:r>
            <a:r>
              <a:rPr lang="en-US" sz="2000" dirty="0" err="1"/>
              <a:t>Browka</a:t>
            </a:r>
            <a:r>
              <a:rPr lang="en-US" sz="2000" dirty="0"/>
              <a:t>, A3388600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Entered the United States under the name of Rose </a:t>
            </a:r>
            <a:r>
              <a:rPr lang="en-US" sz="2000" dirty="0" err="1"/>
              <a:t>Kuklis</a:t>
            </a:r>
            <a:r>
              <a:rPr lang="en-US" sz="2000" dirty="0"/>
              <a:t>.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Born on June 28, 1892 in Wilno, Poland, Russia.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Married.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Children: 4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First entered the United States on May 5, 1913 at New York City, NY.</a:t>
            </a:r>
          </a:p>
          <a:p>
            <a:pPr lvl="1" fontAlgn="base"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Place of residence: Verona, </a:t>
            </a:r>
            <a:r>
              <a:rPr lang="en-US" sz="2000" dirty="0" smtClean="0"/>
              <a:t>NY</a:t>
            </a:r>
            <a:r>
              <a:rPr lang="en-US" sz="2000" dirty="0"/>
              <a:t> </a:t>
            </a:r>
          </a:p>
          <a:p>
            <a:pPr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2000" dirty="0"/>
              <a:t>This file consists of 4 pages. If you would like to order a copy of these records, the National Archives charges a $20.00 minimum fee covering the first 25 pages of an order.  The total charge for this order is $20.00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5124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Border crossings—</a:t>
            </a:r>
            <a:br>
              <a:rPr lang="en-US" dirty="0"/>
            </a:br>
            <a:r>
              <a:rPr lang="en-US" dirty="0"/>
              <a:t>steamships and railroads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1733550"/>
            <a:ext cx="42481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58AA163-9E0B-414A-8D6F-AEB00DE0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at St. Albans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71863B3-A947-8B46-A96E-190E7A3979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43" y="1447800"/>
            <a:ext cx="7103513" cy="4572000"/>
          </a:xfrm>
        </p:spPr>
      </p:pic>
    </p:spTree>
    <p:extLst>
      <p:ext uri="{BB962C8B-B14F-4D97-AF65-F5344CB8AC3E}">
        <p14:creationId xmlns:p14="http://schemas.microsoft.com/office/powerpoint/2010/main" val="35366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9FE18-868B-BD4D-9030-520E9BB2E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3892"/>
            <a:ext cx="8115300" cy="45319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1100065-D3F5-C448-8946-BAB4F4E3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Note two Chana </a:t>
            </a:r>
            <a:r>
              <a:rPr lang="en-US" sz="3600" dirty="0" err="1"/>
              <a:t>Kaszkiets</a:t>
            </a:r>
            <a:r>
              <a:rPr lang="en-US" sz="3600" dirty="0"/>
              <a:t> 5 weeks apart</a:t>
            </a:r>
          </a:p>
        </p:txBody>
      </p:sp>
    </p:spTree>
    <p:extLst>
      <p:ext uri="{BB962C8B-B14F-4D97-AF65-F5344CB8AC3E}">
        <p14:creationId xmlns:p14="http://schemas.microsoft.com/office/powerpoint/2010/main" val="6393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8575"/>
            <a:ext cx="49625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Concluding remarks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66843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/>
              <a:t>Language translation and handwriting </a:t>
            </a:r>
            <a:r>
              <a:rPr lang="en-US" sz="2200" dirty="0" smtClean="0"/>
              <a:t>deciphering</a:t>
            </a:r>
            <a:endParaRPr lang="en-US" sz="2200" dirty="0"/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>
                <a:hlinkClick r:id="rId2"/>
              </a:rPr>
              <a:t>https://www.jewishgen.org/viewmate/</a:t>
            </a:r>
            <a:endParaRPr lang="en-US" sz="2200" dirty="0"/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/>
              <a:t>Google </a:t>
            </a:r>
            <a:r>
              <a:rPr lang="en-US" sz="2200" dirty="0" smtClean="0"/>
              <a:t>translate</a:t>
            </a:r>
            <a:endParaRPr lang="en-US" sz="2200" dirty="0"/>
          </a:p>
          <a:p>
            <a:pPr marL="274320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/>
              <a:t>Facebook Genealogy groups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/>
              <a:t>Other genealogy groups</a:t>
            </a:r>
          </a:p>
          <a:p>
            <a:pPr marL="274320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 smtClean="0"/>
              <a:t>Persistence is key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 smtClean="0"/>
              <a:t>top </a:t>
            </a:r>
            <a:r>
              <a:rPr lang="en-US" sz="2200" dirty="0"/>
              <a:t>few hits on the list may not be your person, but you have to keep </a:t>
            </a:r>
            <a:r>
              <a:rPr lang="en-US" sz="2200" dirty="0" smtClean="0"/>
              <a:t>going.</a:t>
            </a:r>
          </a:p>
          <a:p>
            <a:pPr marL="731520" lvl="1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 smtClean="0"/>
              <a:t>Would </a:t>
            </a:r>
            <a:r>
              <a:rPr lang="en-US" sz="2200" dirty="0"/>
              <a:t>be nice if you could sort the columns but you have to do work arounds of that.</a:t>
            </a:r>
          </a:p>
          <a:p>
            <a:pPr marL="274320" indent="-274320" fontAlgn="base"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/>
              <a:t>I haven’t touched on privacy </a:t>
            </a:r>
            <a:r>
              <a:rPr lang="en-US" sz="2200" dirty="0" smtClean="0"/>
              <a:t>rules, </a:t>
            </a:r>
            <a:r>
              <a:rPr lang="en-US" sz="2200" dirty="0"/>
              <a:t>which impact what is available.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9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 for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Decide your goals</a:t>
            </a:r>
          </a:p>
          <a:p>
            <a:r>
              <a:rPr lang="en-US" dirty="0" smtClean="0"/>
              <a:t>Write what you know</a:t>
            </a:r>
          </a:p>
          <a:p>
            <a:r>
              <a:rPr lang="en-US" dirty="0" smtClean="0"/>
              <a:t>Talk to living relatives and ask targeted questions</a:t>
            </a:r>
          </a:p>
          <a:p>
            <a:r>
              <a:rPr lang="en-US" dirty="0" smtClean="0"/>
              <a:t>Use multiple sources to substantiate facts</a:t>
            </a:r>
          </a:p>
          <a:p>
            <a:r>
              <a:rPr lang="en-US" dirty="0" smtClean="0"/>
              <a:t>Document everything (!) and write notes explaining your thinking (both for others and yourself)</a:t>
            </a:r>
          </a:p>
          <a:p>
            <a:r>
              <a:rPr lang="en-US" dirty="0" smtClean="0"/>
              <a:t>Ask for help!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www.ancestrycdn.com/institution/Pdf/researchAids/10-things-to-know-about-passenger-lists-fe29cbe2.pdf</a:t>
            </a:r>
            <a:endParaRPr lang="en-US" u="sng" dirty="0" smtClean="0"/>
          </a:p>
          <a:p>
            <a:endParaRPr lang="en-US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u="sng" dirty="0" smtClean="0">
                <a:hlinkClick r:id="rId3"/>
              </a:rPr>
              <a:t>https</a:t>
            </a:r>
            <a:r>
              <a:rPr lang="en-US" sz="2800" u="sng" dirty="0">
                <a:hlinkClick r:id="rId3"/>
              </a:rPr>
              <a:t>://www.archives.gov/publications/prologue/1998/summer/women-and-naturalization-1.html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u="sng" dirty="0">
                <a:hlinkClick r:id="rId4"/>
              </a:rPr>
              <a:t>https://www.uscis.gov/history-and-genealogy/our-history/historians-mailbox/history-declaration-intention-1795-1956#VI</a:t>
            </a:r>
            <a:endParaRPr lang="en-US" sz="2800" u="sng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u="sng" dirty="0">
                <a:hlinkClick r:id="rId5"/>
              </a:rPr>
              <a:t>https://www.uscis.gov/history-and-genealogy/genealogy/historical-records-series-available-genealogy-program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FamilySearch and Ancestry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two biggest collections of family history records in the world</a:t>
            </a:r>
          </a:p>
          <a:p>
            <a:pPr lvl="1"/>
            <a:r>
              <a:rPr lang="en-US" dirty="0" smtClean="0"/>
              <a:t>FamilySearch is provided as a free public service by The Church of Jesus Christ of Latter-day Saints</a:t>
            </a:r>
          </a:p>
          <a:p>
            <a:pPr lvl="1"/>
            <a:r>
              <a:rPr lang="en-US" dirty="0" smtClean="0"/>
              <a:t>Ancestry is a subscription database. </a:t>
            </a:r>
          </a:p>
          <a:p>
            <a:pPr lvl="1"/>
            <a:r>
              <a:rPr lang="en-US" dirty="0" smtClean="0"/>
              <a:t>Both have billions of records</a:t>
            </a:r>
          </a:p>
          <a:p>
            <a:r>
              <a:rPr lang="en-US" dirty="0" smtClean="0"/>
              <a:t>Our library subscription to Ancestry doesn’t include the family-tree building features. You can do this in FamilySearch</a:t>
            </a:r>
          </a:p>
          <a:p>
            <a:r>
              <a:rPr lang="en-US" dirty="0" smtClean="0"/>
              <a:t>Both also search other people’s public family trees</a:t>
            </a:r>
          </a:p>
          <a:p>
            <a:r>
              <a:rPr lang="en-US" dirty="0" smtClean="0"/>
              <a:t>FamilySearch also searches the catalog of the Family History Library in Salt Lake City and a large and growing digitized collection of family history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 population counts done on a regular basis</a:t>
            </a:r>
          </a:p>
          <a:p>
            <a:r>
              <a:rPr lang="en-US" dirty="0" smtClean="0"/>
              <a:t>Rich sources for identifying ancestors and a snapshot of their lives, but errors abound</a:t>
            </a:r>
          </a:p>
          <a:p>
            <a:r>
              <a:rPr lang="en-US" dirty="0" smtClean="0"/>
              <a:t>In the U.S., done every 10 years since 1790; they’re made public 72 years later (most recent available is 1940)</a:t>
            </a:r>
          </a:p>
          <a:p>
            <a:r>
              <a:rPr lang="en-US" dirty="0" smtClean="0"/>
              <a:t>The information gathered has varied over time, but has included things like age, marital status, race/ethnicity, birthplace, occupation, immigration status, and more.</a:t>
            </a:r>
          </a:p>
          <a:p>
            <a:pPr lvl="1"/>
            <a:r>
              <a:rPr lang="en-US" dirty="0" smtClean="0"/>
              <a:t>See blank forms for each census: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www.ancestry.com/cs/census-forms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Record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Incorrect/false info supplied</a:t>
            </a:r>
          </a:p>
          <a:p>
            <a:r>
              <a:rPr lang="en-US" dirty="0" smtClean="0"/>
              <a:t>Errors by person creating the record</a:t>
            </a:r>
          </a:p>
          <a:p>
            <a:r>
              <a:rPr lang="en-US" dirty="0" smtClean="0"/>
              <a:t>Errors by person indexing/extracting the record</a:t>
            </a:r>
          </a:p>
          <a:p>
            <a:pPr lvl="1"/>
            <a:r>
              <a:rPr lang="en-US" dirty="0" smtClean="0"/>
              <a:t>Note: you can help make more records available by indexing </a:t>
            </a:r>
            <a:r>
              <a:rPr lang="en-US" dirty="0"/>
              <a:t>through </a:t>
            </a:r>
            <a:r>
              <a:rPr lang="en-US" dirty="0" smtClean="0"/>
              <a:t>FamilySearch! </a:t>
            </a:r>
            <a:r>
              <a:rPr lang="en-US" dirty="0">
                <a:hlinkClick r:id="rId3"/>
              </a:rPr>
              <a:t>https://www.familysearch.org/indexing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Damaged records or badly microfilmed/digitized records can obscure or make text unreadable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search terms sparingly</a:t>
            </a:r>
          </a:p>
          <a:p>
            <a:pPr lvl="1"/>
            <a:r>
              <a:rPr lang="en-US" dirty="0" smtClean="0"/>
              <a:t>Start broad and narrow as necessary</a:t>
            </a:r>
          </a:p>
          <a:p>
            <a:r>
              <a:rPr lang="en-US" dirty="0" smtClean="0"/>
              <a:t>Search for combinations of data other than names</a:t>
            </a:r>
          </a:p>
          <a:p>
            <a:pPr lvl="1"/>
            <a:r>
              <a:rPr lang="en-US" dirty="0" smtClean="0"/>
              <a:t>Ex: birth year range and location</a:t>
            </a:r>
          </a:p>
          <a:p>
            <a:r>
              <a:rPr lang="en-US" dirty="0" smtClean="0"/>
              <a:t>Search for relatives (spouses, children, parents, etc.)</a:t>
            </a:r>
          </a:p>
          <a:p>
            <a:r>
              <a:rPr lang="en-US" dirty="0" smtClean="0"/>
              <a:t>Try abbreviations and alternate spellings</a:t>
            </a:r>
          </a:p>
          <a:p>
            <a:pPr lvl="1"/>
            <a:r>
              <a:rPr lang="en-US" dirty="0" smtClean="0"/>
              <a:t>Expect spelling errors and variations</a:t>
            </a:r>
          </a:p>
          <a:p>
            <a:pPr lvl="1"/>
            <a:r>
              <a:rPr lang="en-US" dirty="0" smtClean="0"/>
              <a:t>Use wildcards: </a:t>
            </a:r>
            <a:r>
              <a:rPr lang="en-US" b="1" dirty="0" smtClean="0"/>
              <a:t>*</a:t>
            </a:r>
            <a:r>
              <a:rPr lang="en-US" dirty="0" smtClean="0"/>
              <a:t> to replace zero or more characters; </a:t>
            </a:r>
            <a:r>
              <a:rPr lang="en-US" b="1" dirty="0" smtClean="0"/>
              <a:t>?</a:t>
            </a:r>
            <a:r>
              <a:rPr lang="en-US" dirty="0" smtClean="0"/>
              <a:t> to replace one character</a:t>
            </a:r>
          </a:p>
          <a:p>
            <a:r>
              <a:rPr lang="en-US" dirty="0" smtClean="0"/>
              <a:t>Browse record collections </a:t>
            </a:r>
          </a:p>
          <a:p>
            <a:pPr lvl="1"/>
            <a:r>
              <a:rPr lang="en-US" dirty="0" smtClean="0"/>
              <a:t>Ex: browse a specific town in the Census</a:t>
            </a:r>
          </a:p>
          <a:p>
            <a:r>
              <a:rPr lang="en-US" dirty="0" smtClean="0"/>
              <a:t>Search again later; records are constantly being added!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Learning and Further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Family History Guide: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://www.thefhguide.com/index.html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Guide with videos and hands-on activities to get you started using FamilySearch, Ancestry, </a:t>
            </a:r>
            <a:r>
              <a:rPr lang="en-US" dirty="0" err="1" smtClean="0"/>
              <a:t>MyHeritage</a:t>
            </a:r>
            <a:r>
              <a:rPr lang="en-US" dirty="0" smtClean="0"/>
              <a:t>, and </a:t>
            </a:r>
            <a:r>
              <a:rPr lang="en-US" dirty="0" err="1" smtClean="0"/>
              <a:t>Findmypast</a:t>
            </a:r>
            <a:endParaRPr lang="en-US" dirty="0" smtClean="0"/>
          </a:p>
          <a:p>
            <a:pPr fontAlgn="base"/>
            <a:r>
              <a:rPr lang="en-US" dirty="0" smtClean="0"/>
              <a:t>Discovering </a:t>
            </a:r>
            <a:r>
              <a:rPr lang="en-US" dirty="0"/>
              <a:t>Your Roots: An Introduction to </a:t>
            </a:r>
            <a:r>
              <a:rPr lang="en-US" dirty="0" smtClean="0"/>
              <a:t>Genealogy: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princeton.kanopy.com/video/discovering-your-roots-introduction-genealog</a:t>
            </a:r>
            <a:endParaRPr lang="en-US" u="sng" dirty="0" smtClean="0"/>
          </a:p>
          <a:p>
            <a:pPr lvl="1" fontAlgn="base"/>
            <a:r>
              <a:rPr lang="en-US" dirty="0"/>
              <a:t>15 episode </a:t>
            </a:r>
            <a:r>
              <a:rPr lang="en-US" dirty="0" smtClean="0"/>
              <a:t>streaming video series from The </a:t>
            </a:r>
            <a:r>
              <a:rPr lang="en-US" dirty="0"/>
              <a:t>Great </a:t>
            </a:r>
            <a:r>
              <a:rPr lang="en-US" dirty="0" smtClean="0"/>
              <a:t>Courses </a:t>
            </a:r>
            <a:endParaRPr lang="en-US" dirty="0"/>
          </a:p>
          <a:p>
            <a:pPr fontAlgn="base"/>
            <a:r>
              <a:rPr lang="en-US" dirty="0"/>
              <a:t>FamilySearch video lessons </a:t>
            </a:r>
            <a:r>
              <a:rPr lang="en-US" dirty="0" smtClean="0"/>
              <a:t>on “Getting Started” with researching specific countries or topics: </a:t>
            </a:r>
            <a:r>
              <a:rPr lang="en-US" u="sng" dirty="0">
                <a:hlinkClick r:id="rId5"/>
              </a:rPr>
              <a:t>https://www.familysearch.org/ask/landing?search=Getting%20Started&amp;show=lessons&amp;message=true</a:t>
            </a:r>
            <a:r>
              <a:rPr lang="en-US" dirty="0"/>
              <a:t> </a:t>
            </a:r>
            <a:endParaRPr lang="en-US" dirty="0" smtClean="0"/>
          </a:p>
          <a:p>
            <a:pPr fontAlgn="base"/>
            <a:r>
              <a:rPr lang="en-US" dirty="0" smtClean="0"/>
              <a:t>Ancestry Research Aids: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www.ancestrylibrary.com/LearningCenter</a:t>
            </a:r>
            <a:r>
              <a:rPr lang="en-US" dirty="0" smtClean="0"/>
              <a:t> </a:t>
            </a:r>
            <a:endParaRPr lang="en-US" dirty="0"/>
          </a:p>
          <a:p>
            <a:pPr fontAlgn="base"/>
            <a:r>
              <a:rPr lang="en-US" dirty="0" smtClean="0"/>
              <a:t>FamilySearch live </a:t>
            </a:r>
            <a:r>
              <a:rPr lang="en-US" dirty="0"/>
              <a:t>&amp; recorded webinars: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www.familysearch.org/wiki/en/Family_History_Library_Classes_and_Webinars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FamilySearch </a:t>
            </a:r>
            <a:r>
              <a:rPr lang="en-US" dirty="0"/>
              <a:t>research wiki</a:t>
            </a:r>
            <a:r>
              <a:rPr lang="en-US" dirty="0" smtClean="0"/>
              <a:t>: </a:t>
            </a:r>
            <a:r>
              <a:rPr lang="en-US" u="sng" dirty="0" smtClean="0">
                <a:hlinkClick r:id="rId8"/>
              </a:rPr>
              <a:t>https</a:t>
            </a:r>
            <a:r>
              <a:rPr lang="en-US" u="sng" dirty="0">
                <a:hlinkClick r:id="rId8"/>
              </a:rPr>
              <a:t>://www.familysearch.org/wiki/en/Main_Page</a:t>
            </a:r>
            <a:r>
              <a:rPr lang="en-US" dirty="0"/>
              <a:t> </a:t>
            </a:r>
            <a:endParaRPr lang="en-US" dirty="0" smtClean="0"/>
          </a:p>
          <a:p>
            <a:pPr lvl="1" fontAlgn="base"/>
            <a:r>
              <a:rPr lang="en-US" dirty="0" smtClean="0"/>
              <a:t>Huge family history wiki with articles on researching all parts of the world and specialized topics or records</a:t>
            </a:r>
          </a:p>
          <a:p>
            <a:pPr fontAlgn="base"/>
            <a:r>
              <a:rPr lang="en-US" u="sng" dirty="0" smtClean="0"/>
              <a:t>Finding Your Roots</a:t>
            </a:r>
            <a:r>
              <a:rPr lang="en-US" dirty="0" smtClean="0"/>
              <a:t> PBS series with Henry Louis Gates, Jr.</a:t>
            </a:r>
          </a:p>
          <a:p>
            <a:pPr lvl="1" fontAlgn="base"/>
            <a:r>
              <a:rPr lang="en-US" dirty="0"/>
              <a:t>Season 1: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princeton.kanopy.com/video/finding-your-roots-collection</a:t>
            </a:r>
            <a:endParaRPr lang="en-US" dirty="0" smtClean="0"/>
          </a:p>
          <a:p>
            <a:pPr lvl="1" fontAlgn="base"/>
            <a:r>
              <a:rPr lang="en-US" dirty="0"/>
              <a:t>Season 2: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princeton.kanopy.com/video/finding-your-roots-season-2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Military Records, City Directories, and County Histories for Genealogy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{234C2A2A-BC24-1C43-8DA4-F076812BC4AA}tf10001072</Template>
  <TotalTime>645</TotalTime>
  <Words>1568</Words>
  <Application>Microsoft Office PowerPoint</Application>
  <PresentationFormat>On-screen Show (4:3)</PresentationFormat>
  <Paragraphs>219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Explore Your Roots An Introduction to Family History Research Using Library Resources</vt:lpstr>
      <vt:lpstr>Overview of Family History Research Principles and Tools</vt:lpstr>
      <vt:lpstr>Key Principles for Getting Started</vt:lpstr>
      <vt:lpstr>FamilySearch and Ancestry Overview</vt:lpstr>
      <vt:lpstr>Census Records</vt:lpstr>
      <vt:lpstr>Common Record Errors</vt:lpstr>
      <vt:lpstr>Searching Tips</vt:lpstr>
      <vt:lpstr>Resources for Learning and Further Discovery</vt:lpstr>
      <vt:lpstr>Military Records, City Directories, and County Histories for Genealogy </vt:lpstr>
      <vt:lpstr>Military Records </vt:lpstr>
      <vt:lpstr>Fold3</vt:lpstr>
      <vt:lpstr>Ancestry</vt:lpstr>
      <vt:lpstr>National Park Service Soldiers and Sailors Database</vt:lpstr>
      <vt:lpstr>City Directories </vt:lpstr>
      <vt:lpstr>Using Ancestry.com for  U.S. Immigration records</vt:lpstr>
      <vt:lpstr>PowerPoint Presentation</vt:lpstr>
      <vt:lpstr>Principles of searching are similar to library work</vt:lpstr>
      <vt:lpstr> Subcategories of immigration</vt:lpstr>
      <vt:lpstr>Passenger Lists</vt:lpstr>
      <vt:lpstr>Citizenship &amp; Naturalization Records</vt:lpstr>
      <vt:lpstr>PowerPoint Presentation</vt:lpstr>
      <vt:lpstr>PowerPoint Presentation</vt:lpstr>
      <vt:lpstr>PowerPoint Presentation</vt:lpstr>
      <vt:lpstr>PowerPoint Presentation</vt:lpstr>
      <vt:lpstr>Border crossings— steamships and railroads</vt:lpstr>
      <vt:lpstr>Crossing at St. Albans</vt:lpstr>
      <vt:lpstr>Note two Chana Kaszkiets 5 weeks apart</vt:lpstr>
      <vt:lpstr>PowerPoint Presentation</vt:lpstr>
      <vt:lpstr>Concluding remarks </vt:lpstr>
      <vt:lpstr>Notes</vt:lpstr>
    </vt:vector>
  </TitlesOfParts>
  <Company>Princeton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Ancestry.com for US  Immigration records Library Education and Training Committee</dc:title>
  <dc:creator>Elana Broch</dc:creator>
  <cp:lastModifiedBy>Elana Broch</cp:lastModifiedBy>
  <cp:revision>50</cp:revision>
  <cp:lastPrinted>2019-06-20T16:24:46Z</cp:lastPrinted>
  <dcterms:created xsi:type="dcterms:W3CDTF">2019-06-18T15:19:21Z</dcterms:created>
  <dcterms:modified xsi:type="dcterms:W3CDTF">2019-09-17T19:49:38Z</dcterms:modified>
</cp:coreProperties>
</file>